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57" r:id="rId4"/>
    <p:sldId id="303" r:id="rId5"/>
    <p:sldId id="295" r:id="rId6"/>
    <p:sldId id="302" r:id="rId7"/>
    <p:sldId id="304" r:id="rId8"/>
    <p:sldId id="301" r:id="rId9"/>
    <p:sldId id="305" r:id="rId10"/>
  </p:sldIdLst>
  <p:sldSz cx="20104100" cy="11309350"/>
  <p:notesSz cx="20104100" cy="113093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3" name="Tijdelijke aanduiding voor datum 2"/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EAB25F-C85A-4D02-BDEC-70082D2EDE1E}" type="datetime1">
              <a:rPr lang="nl-NL"/>
              <a:pPr lvl="0"/>
              <a:t>16-2-2021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/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7" name="Tijdelijke aanduiding voor dianummer 6"/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1385E3-A991-4117-B1F4-5EEFC4A374AE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69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7830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11385E3-A991-4117-B1F4-5EEFC4A374AE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9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titel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3"/>
          <p:cNvSpPr/>
          <p:nvPr/>
        </p:nvSpPr>
        <p:spPr>
          <a:xfrm>
            <a:off x="1242002" y="0"/>
            <a:ext cx="8816480" cy="881792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0" anchor="b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1637" b="0" i="0" u="none" strike="noStrike" kern="1200" cap="none" spc="0" baseline="0" dirty="0">
                <a:solidFill>
                  <a:srgbClr val="FFFFFF"/>
                </a:solidFill>
                <a:uFillTx/>
                <a:latin typeface="Arial"/>
              </a:rPr>
              <a:t>          </a:t>
            </a: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2513191"/>
            <a:ext cx="8811249" cy="5038590"/>
          </a:xfrm>
        </p:spPr>
        <p:txBody>
          <a:bodyPr lIns="381003" tIns="287999" rIns="381003" bIns="0"/>
          <a:lstStyle>
            <a:lvl1pPr>
              <a:lnSpc>
                <a:spcPts val="7035"/>
              </a:lnSpc>
              <a:defRPr sz="6599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Tijdelijke aanduiding voor datum 2"/>
          <p:cNvSpPr txBox="1">
            <a:spLocks noGrp="1"/>
          </p:cNvSpPr>
          <p:nvPr>
            <p:ph type="dt" sz="quarter" idx="7"/>
          </p:nvPr>
        </p:nvSpPr>
        <p:spPr>
          <a:xfrm>
            <a:off x="1246610" y="7576873"/>
            <a:ext cx="8817312" cy="1246702"/>
          </a:xfrm>
          <a:prstGeom prst="rect">
            <a:avLst/>
          </a:prstGeom>
          <a:noFill/>
          <a:ln>
            <a:noFill/>
          </a:ln>
        </p:spPr>
        <p:txBody>
          <a:bodyPr vert="horz" wrap="square" lIns="359999" tIns="0" rIns="0" bIns="251999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4177" b="0" i="0" u="none" strike="noStrike" kern="1200" cap="none" spc="0" baseline="0">
                <a:solidFill>
                  <a:srgbClr val="8B4FA8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367CF70D-CD30-480D-AC6F-216F0AEEA24A}" type="datetime3">
              <a:rPr lang="nl-NL"/>
              <a:pPr lvl="0"/>
              <a:t>16/2/21</a:t>
            </a:fld>
            <a:endParaRPr lang="mr-IN"/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10" y="0"/>
            <a:ext cx="8000003" cy="228571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5" title="Bedrijfsta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6485" y="8823740"/>
            <a:ext cx="11307141" cy="25128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239730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4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8506964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1246702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56456"/>
            <a:ext cx="8508629" cy="409630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31458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6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0093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1372" y="1246702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7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0668" y="5960415"/>
            <a:ext cx="5453435" cy="4092342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161191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11311786" cy="207783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26374"/>
            <a:ext cx="17602958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50922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9694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1 content en 2x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0340949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4986799"/>
            <a:ext cx="8508629" cy="5065958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37954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3x afbeelding met content en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26823" y="2513191"/>
            <a:ext cx="11358027" cy="18601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3404052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5006586"/>
            <a:ext cx="5453435" cy="5046171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5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7325331" y="5005032"/>
            <a:ext cx="5453435" cy="5047725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  <p:sp>
        <p:nvSpPr>
          <p:cNvPr id="6" name="Holder 2"/>
          <p:cNvSpPr txBox="1">
            <a:spLocks noGrp="1"/>
          </p:cNvSpPr>
          <p:nvPr>
            <p:ph type="title"/>
          </p:nvPr>
        </p:nvSpPr>
        <p:spPr>
          <a:xfrm>
            <a:off x="1226823" y="1266489"/>
            <a:ext cx="17610877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536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 eindslide">
    <p:bg>
      <p:bgPr>
        <a:solidFill>
          <a:srgbClr val="E30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246610" y="1246702"/>
            <a:ext cx="8805434" cy="8806056"/>
          </a:xfrm>
          <a:solidFill>
            <a:srgbClr val="FFFFFF"/>
          </a:solidFill>
        </p:spPr>
        <p:txBody>
          <a:bodyPr lIns="381003" tIns="381003" rIns="381003" bIns="381003" anchor="ctr" anchorCtr="1"/>
          <a:lstStyle>
            <a:lvl1pPr marL="0" indent="0" algn="ctr" defTabSz="1005199">
              <a:buNone/>
              <a:defRPr sz="6599">
                <a:solidFill>
                  <a:srgbClr val="E30613"/>
                </a:solidFill>
              </a:defRPr>
            </a:lvl1pPr>
          </a:lstStyle>
          <a:p>
            <a:pPr lvl="0"/>
            <a:r>
              <a:rPr lang="nl-NL"/>
              <a:t>Klik hier om een afsluittekst te plaatsen</a:t>
            </a:r>
          </a:p>
        </p:txBody>
      </p:sp>
      <p:pic>
        <p:nvPicPr>
          <p:cNvPr id="3" name="Afbeelding 1" title="Eind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216" y="10057988"/>
            <a:ext cx="10067882" cy="12585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2628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schutblad kader link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/>
          <p:cNvSpPr/>
          <p:nvPr/>
        </p:nvSpPr>
        <p:spPr>
          <a:xfrm>
            <a:off x="1245595" y="1245595"/>
            <a:ext cx="5032802" cy="5032802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itel 38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5032839" cy="5033205"/>
          </a:xfrm>
        </p:spPr>
        <p:txBody>
          <a:bodyPr lIns="381003" tIns="1367997" rIns="381003" bIns="381003"/>
          <a:lstStyle>
            <a:lvl1pPr>
              <a:defRPr sz="5277">
                <a:ea typeface="Arial"/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4" name="Rechthoek 123"/>
          <p:cNvSpPr/>
          <p:nvPr/>
        </p:nvSpPr>
        <p:spPr>
          <a:xfrm>
            <a:off x="1240246" y="10060146"/>
            <a:ext cx="5011195" cy="124919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5" name="Afbeelding 2" title="Logo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3" y="1266489"/>
            <a:ext cx="5051575" cy="14358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4" title="Schutbl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706" y="1006165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0407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1 kolom met titel (1 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604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(meerdere rege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3759884"/>
            <a:ext cx="11318452" cy="5857509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186015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wat langere titel te maken die over meerdere </a:t>
            </a:r>
            <a:br>
              <a:rPr lang="nl-NL"/>
            </a:br>
            <a:r>
              <a:rPr lang="nl-NL"/>
              <a:t>regels valt.</a:t>
            </a:r>
          </a:p>
        </p:txBody>
      </p:sp>
    </p:spTree>
    <p:extLst>
      <p:ext uri="{BB962C8B-B14F-4D97-AF65-F5344CB8AC3E}">
        <p14:creationId xmlns:p14="http://schemas.microsoft.com/office/powerpoint/2010/main" val="3972073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titel en kleur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hier om een titel te maken (1 regel)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825221" cy="3126644"/>
          </a:xfr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 indent="-485738">
              <a:defRPr/>
            </a:lvl3pPr>
            <a:lvl4pPr marL="1614364" indent="-501612">
              <a:defRPr/>
            </a:lvl4pPr>
            <a:lvl5pPr marL="2225503" indent="-579391">
              <a:buFont typeface=".AppleSystemUIFont"/>
              <a:buChar char="‑"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6242736"/>
            <a:ext cx="3797439" cy="3799469"/>
          </a:xfrm>
          <a:solidFill>
            <a:srgbClr val="E30613"/>
          </a:solidFill>
        </p:spPr>
        <p:txBody>
          <a:bodyPr lIns="381003" tIns="381003" rIns="381003" bIns="381003"/>
          <a:lstStyle>
            <a:lvl1pPr marL="0" indent="0">
              <a:buNone/>
              <a:defRPr sz="3298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  <p:sp>
        <p:nvSpPr>
          <p:cNvPr id="5" name="Tijdelijke aanduiding voor tekst 4"/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>
            <a:lvl1pPr marL="0" indent="0">
              <a:buNone/>
              <a:defRPr sz="4705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Hier kan kadertekst komen</a:t>
            </a:r>
          </a:p>
        </p:txBody>
      </p:sp>
    </p:spTree>
    <p:extLst>
      <p:ext uri="{BB962C8B-B14F-4D97-AF65-F5344CB8AC3E}">
        <p14:creationId xmlns:p14="http://schemas.microsoft.com/office/powerpoint/2010/main" val="102969037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 met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8"/>
          <p:cNvSpPr txBox="1">
            <a:spLocks noGrp="1"/>
          </p:cNvSpPr>
          <p:nvPr>
            <p:ph type="body" idx="4294967295"/>
          </p:nvPr>
        </p:nvSpPr>
        <p:spPr>
          <a:xfrm>
            <a:off x="1246610" y="2513191"/>
            <a:ext cx="8825221" cy="7527697"/>
          </a:xfrm>
        </p:spPr>
        <p:txBody>
          <a:bodyPr rIns="107999"/>
          <a:lstStyle>
            <a:lvl1pPr marL="457163" indent="-457163">
              <a:defRPr/>
            </a:lvl1pPr>
            <a:lvl2pPr marL="2514600" lvl="2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2pPr>
            <a:lvl3pPr marL="2514600" lvl="3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3pPr>
            <a:lvl4pPr marL="2514600" lvl="4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4pPr>
            <a:lvl5pPr marL="2514600" lvl="5" indent="-228600" algn="l">
              <a:lnSpc>
                <a:spcPct val="90000"/>
              </a:lnSpc>
              <a:spcBef>
                <a:spcPts val="500"/>
              </a:spcBef>
              <a:buFont typeface="Arial" pitchFamily="34"/>
              <a:defRPr sz="1800" kern="1200">
                <a:latin typeface="Calibri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2"/>
            <a:r>
              <a:rPr lang="nl-NL"/>
              <a:t>Tweede niveau</a:t>
            </a:r>
          </a:p>
          <a:p>
            <a:pPr lvl="3"/>
            <a:r>
              <a:rPr lang="nl-NL"/>
              <a:t>Derde niveau</a:t>
            </a:r>
          </a:p>
          <a:p>
            <a:pPr lvl="4"/>
            <a:r>
              <a:rPr lang="nl-NL"/>
              <a:t>Vierde niveau</a:t>
            </a:r>
          </a:p>
          <a:p>
            <a:pPr lvl="5"/>
            <a:r>
              <a:rPr lang="nl-NL"/>
              <a:t>Vijfde niveau</a:t>
            </a:r>
          </a:p>
        </p:txBody>
      </p:sp>
      <p:sp>
        <p:nvSpPr>
          <p:cNvPr id="4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1326361" y="2564635"/>
            <a:ext cx="7527167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</a:t>
            </a:r>
            <a:br>
              <a:rPr lang="nl-NL" dirty="0"/>
            </a:br>
            <a:r>
              <a:rPr lang="nl-NL" dirty="0"/>
              <a:t>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76927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figuur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 sz="3298">
                <a:solidFill>
                  <a:srgbClr val="7F7F7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nl-NL"/>
              <a:t>Klik hier voor het plaatsen van een figuur, afbeelding, tabel, etc…</a:t>
            </a:r>
          </a:p>
        </p:txBody>
      </p:sp>
    </p:spTree>
    <p:extLst>
      <p:ext uri="{BB962C8B-B14F-4D97-AF65-F5344CB8AC3E}">
        <p14:creationId xmlns:p14="http://schemas.microsoft.com/office/powerpoint/2010/main" val="145073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 met titel (1reg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602958" cy="831134"/>
          </a:xfrm>
        </p:spPr>
        <p:txBody>
          <a:bodyPr lIns="0" tIns="0" rIns="0" bIns="0"/>
          <a:lstStyle>
            <a:lvl1pPr>
              <a:defRPr sz="4700">
                <a:cs typeface="Arial"/>
              </a:defRPr>
            </a:lvl1pPr>
          </a:lstStyle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2525060"/>
            <a:ext cx="17602958" cy="7527697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40255226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1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2"/>
          <p:cNvSpPr txBox="1">
            <a:spLocks noGrp="1"/>
          </p:cNvSpPr>
          <p:nvPr>
            <p:ph type="pic" idx="4294967295"/>
          </p:nvPr>
        </p:nvSpPr>
        <p:spPr>
          <a:xfrm>
            <a:off x="1246610" y="1246702"/>
            <a:ext cx="17602958" cy="8806056"/>
          </a:xfrm>
          <a:blipFill>
            <a:blip r:embed="rId2"/>
            <a:tile/>
          </a:blipFill>
        </p:spPr>
        <p:txBody>
          <a:bodyPr anchor="ctr"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 dirty="0"/>
              <a:t>Klik hier voor het plaatsen van een afbeelding</a:t>
            </a:r>
          </a:p>
        </p:txBody>
      </p:sp>
    </p:spTree>
    <p:extLst>
      <p:ext uri="{BB962C8B-B14F-4D97-AF65-F5344CB8AC3E}">
        <p14:creationId xmlns:p14="http://schemas.microsoft.com/office/powerpoint/2010/main" val="1475879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 txBox="1">
            <a:spLocks noGrp="1"/>
          </p:cNvSpPr>
          <p:nvPr>
            <p:ph type="body" idx="1"/>
          </p:nvPr>
        </p:nvSpPr>
        <p:spPr>
          <a:xfrm>
            <a:off x="1246610" y="2513191"/>
            <a:ext cx="11358027" cy="75276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titel 2"/>
          <p:cNvSpPr txBox="1">
            <a:spLocks noGrp="1"/>
          </p:cNvSpPr>
          <p:nvPr>
            <p:ph type="title"/>
          </p:nvPr>
        </p:nvSpPr>
        <p:spPr>
          <a:xfrm>
            <a:off x="1246610" y="1246702"/>
            <a:ext cx="17595049" cy="8311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pic>
        <p:nvPicPr>
          <p:cNvPr id="4" name="Afbeelding 4" title="Logo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565063" y="0"/>
            <a:ext cx="7538094" cy="125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6" title="Bedrijfstak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46610" y="10056415"/>
            <a:ext cx="5011734" cy="124768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4705" b="0" i="0" u="none" strike="noStrike" kern="0" cap="none" spc="0" baseline="0">
          <a:solidFill>
            <a:srgbClr val="8B4FA8"/>
          </a:solidFill>
          <a:uFillTx/>
          <a:latin typeface="Arial"/>
        </a:defRPr>
      </a:lvl1pPr>
    </p:titleStyle>
    <p:bodyStyle>
      <a:lvl1pPr marL="502599" marR="0" lvl="0" indent="-502599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 pitchFamily="34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1pPr>
      <a:lvl2pPr marL="453990" marR="0" lvl="1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2pPr>
      <a:lvl3pPr marL="1033381" marR="0" lvl="2" indent="-438116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3pPr>
      <a:lvl4pPr marL="1520711" marR="0" lvl="3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4pPr>
      <a:lvl5pPr marL="2006449" marR="0" lvl="4" indent="-439707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8B4FA8"/>
        </a:buClr>
        <a:buSzPct val="100000"/>
        <a:buFont typeface="Arial"/>
        <a:buChar char="•"/>
        <a:tabLst/>
        <a:defRPr lang="nl-NL" sz="3300" b="0" i="0" u="none" strike="noStrike" kern="0" cap="none" spc="0" baseline="0">
          <a:solidFill>
            <a:srgbClr val="000000"/>
          </a:solidFill>
          <a:uFillTx/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nl-NL" dirty="0"/>
            </a:br>
            <a:r>
              <a:rPr lang="nl-NL" dirty="0"/>
              <a:t>Paragraaf 4.2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Bezet Nederland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In deze presentatie leer je: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17599145" cy="4949537"/>
          </a:xfrm>
        </p:spPr>
        <p:txBody>
          <a:bodyPr/>
          <a:lstStyle/>
          <a:p>
            <a:pPr marL="342900" lvl="0" indent="-342900"/>
            <a:r>
              <a:rPr lang="nl-NL" dirty="0"/>
              <a:t>wat in Nederland veranderde tijdens de Duitse bezetting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de bezetting eindigde</a:t>
            </a:r>
          </a:p>
          <a:p>
            <a:pPr marL="342900" lvl="0" indent="-342900"/>
            <a:r>
              <a:rPr lang="nl-NL" dirty="0"/>
              <a:t>waarom en hoe Japan zijn macht uitbreidde</a:t>
            </a:r>
          </a:p>
          <a:p>
            <a:pPr marL="342900" lvl="0" indent="-342900"/>
            <a:endParaRPr lang="nl-NL" dirty="0"/>
          </a:p>
          <a:p>
            <a:pPr marL="342900" lvl="0" indent="-342900"/>
            <a:r>
              <a:rPr lang="nl-NL" dirty="0"/>
              <a:t>hoe Nederlandse kolonies betrokken waren in de wereldoorlog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17F49F-8ED3-4B0A-8289-B376462D0A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46610" y="7900736"/>
            <a:ext cx="17599145" cy="2141469"/>
          </a:xfrm>
          <a:solidFill>
            <a:srgbClr val="FF0000"/>
          </a:solidFill>
        </p:spPr>
        <p:txBody>
          <a:bodyPr/>
          <a:lstStyle/>
          <a:p>
            <a:pPr marL="0" lvl="0" indent="0">
              <a:buNone/>
            </a:pPr>
            <a:r>
              <a:rPr lang="nl-NL" b="1" dirty="0">
                <a:solidFill>
                  <a:srgbClr val="FFFFFF"/>
                </a:solidFill>
              </a:rPr>
              <a:t>Kenmerkend aspect: </a:t>
            </a:r>
            <a:r>
              <a:rPr lang="nl-NL" dirty="0">
                <a:solidFill>
                  <a:srgbClr val="FFFFFF"/>
                </a:solidFill>
              </a:rPr>
              <a:t>de Duitse bezetting en de </a:t>
            </a:r>
            <a:r>
              <a:rPr lang="nl-NL" dirty="0" err="1">
                <a:solidFill>
                  <a:srgbClr val="FFFFFF"/>
                </a:solidFill>
              </a:rPr>
              <a:t>jodenvervolging</a:t>
            </a: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Nederland onder Duitse overheersing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567406" cy="752769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nl-NL" dirty="0"/>
              <a:t>In mei 1940 begon de Duitse bezetting met de afschaffing van de rechtsstaat en democratie.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eerste maanden viel de bezetting mee, maar er was wel onderdrukking in de vorm van </a:t>
            </a:r>
            <a:r>
              <a:rPr lang="nl-NL" dirty="0">
                <a:solidFill>
                  <a:srgbClr val="FF0000"/>
                </a:solidFill>
              </a:rPr>
              <a:t>censuur</a:t>
            </a:r>
            <a:r>
              <a:rPr lang="nl-NL" dirty="0"/>
              <a:t>: controle op publicaties. Ook gebruikten de nazi’s </a:t>
            </a:r>
            <a:r>
              <a:rPr lang="nl-NL" dirty="0">
                <a:solidFill>
                  <a:srgbClr val="FF0000"/>
                </a:solidFill>
              </a:rPr>
              <a:t>propaganda</a:t>
            </a:r>
            <a:r>
              <a:rPr lang="nl-NL" dirty="0"/>
              <a:t>: ideeën verspreiden.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Vanaf juni 1940 werden vakbonden, </a:t>
            </a:r>
            <a:r>
              <a:rPr lang="nl-NL" dirty="0" err="1"/>
              <a:t>omroe-pen</a:t>
            </a:r>
            <a:r>
              <a:rPr lang="nl-NL" dirty="0"/>
              <a:t> en andere organisaties </a:t>
            </a:r>
            <a:r>
              <a:rPr lang="nl-NL" dirty="0">
                <a:solidFill>
                  <a:srgbClr val="FF0000"/>
                </a:solidFill>
              </a:rPr>
              <a:t>gelijkgeschakeld</a:t>
            </a:r>
            <a:r>
              <a:rPr lang="nl-NL" dirty="0"/>
              <a:t>: aangepast aan het totalitaire regime.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(vervolg op de volgende dia)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C52A000-7240-4672-855D-94EFD9DFB1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138" y="2514517"/>
            <a:ext cx="4798972" cy="7569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567406" cy="752769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Vanaf 1941 traden de Duitsers hard op met terreur. Joden werden opgepakt tijdens </a:t>
            </a:r>
            <a:r>
              <a:rPr lang="nl-NL" dirty="0">
                <a:solidFill>
                  <a:srgbClr val="FF0000"/>
                </a:solidFill>
              </a:rPr>
              <a:t>razzia’s</a:t>
            </a:r>
            <a:r>
              <a:rPr lang="nl-NL" dirty="0"/>
              <a:t>: drijfjachten.</a:t>
            </a:r>
          </a:p>
          <a:p>
            <a:pPr marL="0" lvl="0" indent="0"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meeste Nederlanders waren anti-Duits, maar een klein deel kwam in verzet. Ze hielpen bijvoorbeeld </a:t>
            </a:r>
            <a:r>
              <a:rPr lang="nl-NL" dirty="0">
                <a:solidFill>
                  <a:srgbClr val="FF0000"/>
                </a:solidFill>
              </a:rPr>
              <a:t>onderduikers</a:t>
            </a:r>
            <a:r>
              <a:rPr lang="nl-NL" dirty="0"/>
              <a:t>: mensen die zich schuilhielden voor de Duitsers.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Een klein aantal Nederlanders </a:t>
            </a:r>
            <a:r>
              <a:rPr lang="nl-NL" dirty="0">
                <a:solidFill>
                  <a:srgbClr val="FF0000"/>
                </a:solidFill>
              </a:rPr>
              <a:t>collaboreerde</a:t>
            </a:r>
            <a:r>
              <a:rPr lang="nl-NL" dirty="0"/>
              <a:t>: werkte samen met de Duitsers.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Duitse bezetting en de </a:t>
            </a:r>
            <a:r>
              <a:rPr lang="nl-NL" dirty="0" err="1"/>
              <a:t>jodenvervolging</a:t>
            </a:r>
            <a:r>
              <a:rPr lang="nl-NL" dirty="0"/>
              <a:t> is een </a:t>
            </a:r>
            <a:r>
              <a:rPr lang="nl-NL" b="1" dirty="0"/>
              <a:t>kenmerkend aspect </a:t>
            </a:r>
            <a:r>
              <a:rPr lang="nl-NL" dirty="0"/>
              <a:t>van de tijd van de wereldoorlogen.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75FCA49-A94E-4979-9CE2-20A60E520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086" y="2514518"/>
            <a:ext cx="8559481" cy="68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9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nl-NL" dirty="0"/>
              <a:t>Rotterdam na het bombardement (1940).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7F7583-5CA7-46AE-BC47-8920FDCB4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79" y="2077836"/>
            <a:ext cx="13273019" cy="81919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bevrijding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83544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Vanaf september 1944 bevrijdden de geallieerden Zuid-Nederland.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Na de zware Hongerwinter in West-Nederland capituleerde het Duitse leger op 5 mei 1945.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Elk jaar is er de Nationale </a:t>
            </a:r>
            <a:r>
              <a:rPr lang="nl-NL" dirty="0">
                <a:solidFill>
                  <a:schemeClr val="tx1"/>
                </a:solidFill>
              </a:rPr>
              <a:t>Dodenherdenking op </a:t>
            </a:r>
            <a:r>
              <a:rPr lang="nl-NL" dirty="0"/>
              <a:t>4 mei van Nederlandse </a:t>
            </a:r>
            <a:r>
              <a:rPr lang="nl-NL" dirty="0" err="1"/>
              <a:t>oorlogsslacht-offers</a:t>
            </a:r>
            <a:r>
              <a:rPr lang="nl-NL" dirty="0"/>
              <a:t>. 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>
                <a:solidFill>
                  <a:schemeClr val="tx1"/>
                </a:solidFill>
              </a:rPr>
              <a:t>Bevrijdingsdag is de </a:t>
            </a:r>
            <a:r>
              <a:rPr lang="nl-NL" dirty="0"/>
              <a:t>jaarlijkse viering op 5 mei van de Duitse capitulatie in Nederland.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B5DDBF-865E-4053-8AE7-4B44C422D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945" y="2514517"/>
            <a:ext cx="8483544" cy="53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0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Oorlog in Azië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dirty="0"/>
              <a:t>Japan wilde een groot rijk in Azië. In 1937 viel Japan China binnen. Na de aanval op de Amerikaanse vlootbasis Pearl </a:t>
            </a:r>
            <a:r>
              <a:rPr lang="nl-NL" dirty="0" err="1"/>
              <a:t>Harbor</a:t>
            </a:r>
            <a:r>
              <a:rPr lang="nl-NL" dirty="0"/>
              <a:t> in 1941 raakte Japan in oorlog met de geallieerden. Japan veroverde Zuidoost-Azië. 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De Japanners roofden grondstoffen en voedsel uit alle bezette gebieden. Ze maak- ten vrouwen tot </a:t>
            </a:r>
            <a:r>
              <a:rPr lang="nl-NL" dirty="0">
                <a:solidFill>
                  <a:srgbClr val="FF0000"/>
                </a:solidFill>
              </a:rPr>
              <a:t>seksslaven</a:t>
            </a:r>
            <a:r>
              <a:rPr lang="nl-NL" dirty="0"/>
              <a:t>.</a:t>
            </a:r>
          </a:p>
          <a:p>
            <a:pPr marL="0" lv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nl-NL" dirty="0"/>
              <a:t>Vanaf 1943 drongen de Amerikanen de Japanners terug. Japan capituleerde op 15 augustus 1945 na de Amerikaanse aanval op Hiroshima en Nagasaki met </a:t>
            </a:r>
            <a:r>
              <a:rPr lang="nl-NL" dirty="0">
                <a:solidFill>
                  <a:srgbClr val="FF0000"/>
                </a:solidFill>
              </a:rPr>
              <a:t>atoombommen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9BA37527-83A6-4C11-8256-28A0AEB0E3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318589" y="2514517"/>
            <a:ext cx="7527167" cy="7527697"/>
          </a:xfrm>
          <a:solidFill>
            <a:srgbClr val="8B4FA8"/>
          </a:solidFill>
        </p:spPr>
        <p:txBody>
          <a:bodyPr lIns="381003" tIns="381003" rIns="381003" bIns="381003">
            <a:noAutofit/>
          </a:bodyPr>
          <a:lstStyle/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seksslaaf: </a:t>
            </a:r>
            <a:r>
              <a:rPr lang="nl-NL" dirty="0">
                <a:solidFill>
                  <a:srgbClr val="FFFFFF"/>
                </a:solidFill>
              </a:rPr>
              <a:t>persoon die gedwongen wordt tot prostitutie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r>
              <a:rPr lang="nl-NL" b="1" dirty="0">
                <a:solidFill>
                  <a:srgbClr val="FFFFFF"/>
                </a:solidFill>
              </a:rPr>
              <a:t>atoombom:</a:t>
            </a:r>
            <a:r>
              <a:rPr lang="nl-NL" dirty="0">
                <a:solidFill>
                  <a:srgbClr val="FFFFFF"/>
                </a:solidFill>
              </a:rPr>
              <a:t> zeer krachtige bom</a:t>
            </a: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  <a:p>
            <a:pPr marL="446088" lvl="0" indent="-446088">
              <a:buNone/>
            </a:pPr>
            <a:endParaRPr lang="nl-NL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De Nederlandse kolonies</a:t>
            </a:r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4294967295"/>
          </p:nvPr>
        </p:nvSpPr>
        <p:spPr>
          <a:xfrm>
            <a:off x="1246610" y="2514517"/>
            <a:ext cx="8460098" cy="7527697"/>
          </a:xfrm>
        </p:spPr>
        <p:txBody>
          <a:bodyPr>
            <a:normAutofit/>
          </a:bodyPr>
          <a:lstStyle/>
          <a:p>
            <a:pPr marL="0" lvl="0">
              <a:lnSpc>
                <a:spcPct val="90000"/>
              </a:lnSpc>
              <a:buNone/>
            </a:pPr>
            <a:r>
              <a:rPr lang="nl-NL" dirty="0"/>
              <a:t>De bezette gebieden als Nederlands-Indië werden door de Japanners onderdrukt en uitgebuit. Veel Europese en Aziatische mannen moesten dwangarbeid verrichten.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Blanke Europese vrouwen en kinderen werden buiten de samenleving geplaatst door opsluiting in ‘</a:t>
            </a:r>
            <a:r>
              <a:rPr lang="nl-NL" dirty="0">
                <a:solidFill>
                  <a:srgbClr val="FF0000"/>
                </a:solidFill>
              </a:rPr>
              <a:t>jappenkampen</a:t>
            </a:r>
            <a:r>
              <a:rPr lang="nl-NL" dirty="0"/>
              <a:t>’: Japanse concentratiekampen.</a:t>
            </a:r>
          </a:p>
          <a:p>
            <a:pPr marL="0" lvl="0">
              <a:lnSpc>
                <a:spcPct val="90000"/>
              </a:lnSpc>
              <a:buNone/>
            </a:pPr>
            <a:endParaRPr lang="nl-NL" dirty="0"/>
          </a:p>
          <a:p>
            <a:pPr marL="0" lvl="0">
              <a:lnSpc>
                <a:spcPct val="90000"/>
              </a:lnSpc>
              <a:buNone/>
            </a:pPr>
            <a:r>
              <a:rPr lang="nl-NL" dirty="0"/>
              <a:t>De Nederlandse kolonies in Amerika werden niet bezet. De VS gebruikten aluminium uit Suriname en olie uit Curaçao.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C9C41D-7A94-4C33-894E-41891911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300" y="2514517"/>
            <a:ext cx="8553268" cy="634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2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algn="ctr"/>
            <a:r>
              <a:rPr lang="nl-NL" dirty="0"/>
              <a:t>Japanners, blanke Europeanen en Indonesiërs bij de ingang van een ‘jappenkamp’ (Batavia/</a:t>
            </a:r>
            <a:r>
              <a:rPr lang="nl-NL" dirty="0" err="1"/>
              <a:t>Djakarta</a:t>
            </a:r>
            <a:r>
              <a:rPr lang="nl-NL" dirty="0"/>
              <a:t>, 1945).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92390F2-6DBA-4FCC-BFC1-EA5566A38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29" y="2716615"/>
            <a:ext cx="11979520" cy="7533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 sectie content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Noordhoff_Basis</Template>
  <TotalTime>1380</TotalTime>
  <Words>447</Words>
  <Application>Microsoft Office PowerPoint</Application>
  <PresentationFormat>Aangepast</PresentationFormat>
  <Paragraphs>52</Paragraphs>
  <Slides>9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.AppleSystemUIFont</vt:lpstr>
      <vt:lpstr>Arial</vt:lpstr>
      <vt:lpstr>Calibri</vt:lpstr>
      <vt:lpstr>3 sectie content</vt:lpstr>
      <vt:lpstr> Paragraaf 4.2  Bezet Nederland</vt:lpstr>
      <vt:lpstr>In deze presentatie leer je:</vt:lpstr>
      <vt:lpstr>Nederland onder Duitse overheersing</vt:lpstr>
      <vt:lpstr>PowerPoint-presentatie</vt:lpstr>
      <vt:lpstr>Rotterdam na het bombardement (1940).</vt:lpstr>
      <vt:lpstr>De bevrijding</vt:lpstr>
      <vt:lpstr>Oorlog in Azië</vt:lpstr>
      <vt:lpstr>De Nederlandse kolonies</vt:lpstr>
      <vt:lpstr>Japanners, blanke Europeanen en Indonesiërs bij de ingang van een ‘jappenkamp’ (Batavia/Djakarta, 1945).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mt</dc:title>
  <dc:creator>Smit, Wietske</dc:creator>
  <cp:lastModifiedBy>Jankees den Otter</cp:lastModifiedBy>
  <cp:revision>130</cp:revision>
  <dcterms:created xsi:type="dcterms:W3CDTF">2017-10-11T07:53:32Z</dcterms:created>
  <dcterms:modified xsi:type="dcterms:W3CDTF">2021-02-16T12:58:03Z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2017-07-13T00:00:00Z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2017-07-17T00:00:00Z</vt:filetime>
  </property>
</Properties>
</file>